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  <p:sldId id="270" r:id="rId18"/>
    <p:sldId id="273" r:id="rId19"/>
    <p:sldId id="274" r:id="rId20"/>
    <p:sldId id="280" r:id="rId21"/>
    <p:sldId id="275" r:id="rId22"/>
    <p:sldId id="276" r:id="rId23"/>
    <p:sldId id="278" r:id="rId24"/>
    <p:sldId id="279" r:id="rId25"/>
    <p:sldId id="281" r:id="rId26"/>
    <p:sldId id="292" r:id="rId27"/>
    <p:sldId id="283" r:id="rId28"/>
    <p:sldId id="284" r:id="rId29"/>
    <p:sldId id="285" r:id="rId30"/>
    <p:sldId id="282" r:id="rId31"/>
    <p:sldId id="294" r:id="rId32"/>
    <p:sldId id="286" r:id="rId33"/>
    <p:sldId id="287" r:id="rId34"/>
    <p:sldId id="288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94872" autoAdjust="0"/>
  </p:normalViewPr>
  <p:slideViewPr>
    <p:cSldViewPr>
      <p:cViewPr varScale="1">
        <p:scale>
          <a:sx n="81" d="100"/>
          <a:sy n="81" d="100"/>
        </p:scale>
        <p:origin x="151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DBDD9-AE0A-4DB7-9958-015CB1986DD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58F40-C7C9-4E4C-B65B-5802211AC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9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latin typeface="+mn-lt"/>
                <a:cs typeface="Times New Roman" panose="02020603050405020304" pitchFamily="18" charset="0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C84-5E99-4645-B3A2-9E7C16D1B825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4396" y="6476999"/>
            <a:ext cx="863404" cy="274320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0B811-5722-DD40-A17C-886C111065CE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8ECB-BC38-454D-A8E4-748C94F59E87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478"/>
          </a:xfrm>
        </p:spPr>
        <p:txBody>
          <a:bodyPr>
            <a:noAutofit/>
          </a:bodyPr>
          <a:lstStyle>
            <a:lvl1pPr>
              <a:defRPr sz="4000">
                <a:latin typeface="+mn-lt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8"/>
            <a:ext cx="8229600" cy="5486401"/>
          </a:xfrm>
        </p:spPr>
        <p:txBody>
          <a:bodyPr/>
          <a:lstStyle>
            <a:lvl1pPr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defRPr sz="2400">
                <a:latin typeface="+mn-lt"/>
                <a:cs typeface="Times New Roman" panose="02020603050405020304" pitchFamily="18" charset="0"/>
              </a:defRPr>
            </a:lvl2pPr>
            <a:lvl3pPr>
              <a:defRPr sz="2000">
                <a:latin typeface="+mn-lt"/>
                <a:cs typeface="Times New Roman" panose="02020603050405020304" pitchFamily="18" charset="0"/>
              </a:defRPr>
            </a:lvl3pPr>
            <a:lvl4pPr>
              <a:defRPr sz="2000">
                <a:latin typeface="+mn-lt"/>
                <a:cs typeface="Times New Roman" panose="02020603050405020304" pitchFamily="18" charset="0"/>
              </a:defRPr>
            </a:lvl4pPr>
            <a:lvl5pPr>
              <a:defRPr sz="1800">
                <a:latin typeface="+mn-lt"/>
                <a:cs typeface="Times New Roman" panose="02020603050405020304" pitchFamily="18" charset="0"/>
              </a:defRPr>
            </a:lvl5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C2A5-924B-444D-AFF6-A976FDF32DF2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02755A7-14C3-4271-9743-D1DE7E0E67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F227-2643-E348-B150-69FA94C3CBB3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33095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3309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F411-1212-564D-A782-D66005D82560}" type="datetime1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56C1C-74D5-0240-9425-81E1D99C799C}" type="datetime1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F7E6-6FE0-FB4D-BAF0-AFA5DB9AE104}" type="datetime1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D849A-E3FB-4146-AA0C-691D5A2B4ACC}" type="datetime1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1441-5B9C-C345-90D2-F4E50DB5F0A6}" type="datetime1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0FAA7762-1DBB-824B-A786-E6281FD00F4A}" type="datetime1">
              <a:rPr lang="en-US" smtClean="0"/>
              <a:t>2/20/2024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944880"/>
            <a:ext cx="9144000" cy="45719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2"/>
            <a:ext cx="9143999" cy="914398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1"/>
            <a:ext cx="8229600" cy="685800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798"/>
            <a:ext cx="8305800" cy="54864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9C2D89B-D685-0F4F-89A5-5508291414B8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164416"/>
            <a:ext cx="8305800" cy="228295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Speed Measurement of Front Vehicle Using 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41237-ACE1-7941-91A6-255F5BE2E0F5}"/>
              </a:ext>
            </a:extLst>
          </p:cNvPr>
          <p:cNvSpPr txBox="1"/>
          <p:nvPr/>
        </p:nvSpPr>
        <p:spPr>
          <a:xfrm>
            <a:off x="0" y="556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Khulna University  of Engineering &amp;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1FD4B-B490-F713-8FD4-7A21CF07BF50}"/>
              </a:ext>
            </a:extLst>
          </p:cNvPr>
          <p:cNvSpPr/>
          <p:nvPr/>
        </p:nvSpPr>
        <p:spPr>
          <a:xfrm>
            <a:off x="419100" y="3101267"/>
            <a:ext cx="4038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FF00"/>
                </a:solidFill>
              </a:rPr>
              <a:t>Submitted by</a:t>
            </a:r>
          </a:p>
          <a:p>
            <a:r>
              <a:rPr lang="en-US" sz="2400" dirty="0">
                <a:solidFill>
                  <a:srgbClr val="FFFF00"/>
                </a:solidFill>
              </a:rPr>
              <a:t>Rakib</a:t>
            </a:r>
          </a:p>
          <a:p>
            <a:r>
              <a:rPr lang="en-US" sz="2400" dirty="0">
                <a:solidFill>
                  <a:srgbClr val="FFFF00"/>
                </a:solidFill>
              </a:rPr>
              <a:t>Roll: 1807025</a:t>
            </a:r>
          </a:p>
          <a:p>
            <a:r>
              <a:rPr lang="en-US" sz="2400" dirty="0">
                <a:solidFill>
                  <a:srgbClr val="FFFF00"/>
                </a:solidFill>
              </a:rPr>
              <a:t>4</a:t>
            </a:r>
            <a:r>
              <a:rPr lang="en-US" sz="2400" baseline="30000" dirty="0">
                <a:solidFill>
                  <a:srgbClr val="FFFF00"/>
                </a:solidFill>
              </a:rPr>
              <a:t>th</a:t>
            </a:r>
            <a:r>
              <a:rPr lang="en-US" sz="2400" dirty="0">
                <a:solidFill>
                  <a:srgbClr val="FFFF00"/>
                </a:solidFill>
              </a:rPr>
              <a:t> year 1</a:t>
            </a:r>
            <a:r>
              <a:rPr lang="en-US" sz="2400" baseline="30000" dirty="0">
                <a:solidFill>
                  <a:srgbClr val="FFFF00"/>
                </a:solidFill>
              </a:rPr>
              <a:t>st</a:t>
            </a:r>
            <a:r>
              <a:rPr lang="en-US" sz="2400" dirty="0">
                <a:solidFill>
                  <a:srgbClr val="FFFF00"/>
                </a:solidFill>
              </a:rPr>
              <a:t> semester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06054-0383-CDAA-5A3D-AEB05BD38D12}"/>
              </a:ext>
            </a:extLst>
          </p:cNvPr>
          <p:cNvSpPr/>
          <p:nvPr/>
        </p:nvSpPr>
        <p:spPr>
          <a:xfrm>
            <a:off x="4419600" y="3101266"/>
            <a:ext cx="46482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FF00"/>
                </a:solidFill>
              </a:rPr>
              <a:t>Supervised  By: </a:t>
            </a:r>
          </a:p>
          <a:p>
            <a:r>
              <a:rPr lang="en-US" sz="2400" dirty="0">
                <a:solidFill>
                  <a:srgbClr val="FFFF00"/>
                </a:solidFill>
              </a:rPr>
              <a:t>Dr. Sk. Mohammad </a:t>
            </a:r>
            <a:r>
              <a:rPr lang="en-US" sz="2400" dirty="0" err="1">
                <a:solidFill>
                  <a:srgbClr val="FFFF00"/>
                </a:solidFill>
              </a:rPr>
              <a:t>Masudul</a:t>
            </a:r>
            <a:r>
              <a:rPr lang="en-US" sz="2400" dirty="0">
                <a:solidFill>
                  <a:srgbClr val="FFFF00"/>
                </a:solidFill>
              </a:rPr>
              <a:t> Ahsan</a:t>
            </a:r>
          </a:p>
          <a:p>
            <a:r>
              <a:rPr lang="en-US" sz="2400" dirty="0">
                <a:solidFill>
                  <a:srgbClr val="FFFF00"/>
                </a:solidFill>
              </a:rPr>
              <a:t>Professor,</a:t>
            </a:r>
          </a:p>
          <a:p>
            <a:r>
              <a:rPr lang="en-US" sz="2400" dirty="0">
                <a:solidFill>
                  <a:srgbClr val="FFFF00"/>
                </a:solidFill>
              </a:rPr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21310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09"/>
    </mc:Choice>
    <mc:Fallback xmlns="">
      <p:transition advTm="360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C932-0464-49DE-AFC5-261A329D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B26A-8C5E-4093-9667-57091F04C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76D61-3376-4450-9DE6-AB79847A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0D5C24-E474-4AD1-849E-62926A2298DA}"/>
              </a:ext>
            </a:extLst>
          </p:cNvPr>
          <p:cNvSpPr/>
          <p:nvPr/>
        </p:nvSpPr>
        <p:spPr>
          <a:xfrm>
            <a:off x="2491740" y="2552700"/>
            <a:ext cx="533400" cy="17526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3D83C4-A74E-421B-BA3C-624B2AA62488}"/>
              </a:ext>
            </a:extLst>
          </p:cNvPr>
          <p:cNvCxnSpPr/>
          <p:nvPr/>
        </p:nvCxnSpPr>
        <p:spPr>
          <a:xfrm>
            <a:off x="914400" y="3429000"/>
            <a:ext cx="7543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7F411A-A13E-4716-87FE-C4DF4DDBB197}"/>
              </a:ext>
            </a:extLst>
          </p:cNvPr>
          <p:cNvCxnSpPr>
            <a:cxnSpLocks/>
          </p:cNvCxnSpPr>
          <p:nvPr/>
        </p:nvCxnSpPr>
        <p:spPr>
          <a:xfrm flipV="1">
            <a:off x="6172200" y="2667000"/>
            <a:ext cx="0" cy="76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DEA72D-B0E4-45FD-A8C7-C579ACF2DCCD}"/>
              </a:ext>
            </a:extLst>
          </p:cNvPr>
          <p:cNvSpPr txBox="1"/>
          <p:nvPr/>
        </p:nvSpPr>
        <p:spPr>
          <a:xfrm>
            <a:off x="1714488" y="2782526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2257B1-7AC0-4F24-8075-AC54ED731378}"/>
              </a:ext>
            </a:extLst>
          </p:cNvPr>
          <p:cNvSpPr txBox="1"/>
          <p:nvPr/>
        </p:nvSpPr>
        <p:spPr>
          <a:xfrm>
            <a:off x="3549192" y="3430569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8A533D-7D60-4295-B0F5-FCD1DFA2FE74}"/>
              </a:ext>
            </a:extLst>
          </p:cNvPr>
          <p:cNvCxnSpPr>
            <a:cxnSpLocks/>
          </p:cNvCxnSpPr>
          <p:nvPr/>
        </p:nvCxnSpPr>
        <p:spPr>
          <a:xfrm flipH="1">
            <a:off x="2743200" y="2667000"/>
            <a:ext cx="3429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592063-A125-4D46-AD3F-CB7146DD5F56}"/>
              </a:ext>
            </a:extLst>
          </p:cNvPr>
          <p:cNvCxnSpPr>
            <a:cxnSpLocks/>
          </p:cNvCxnSpPr>
          <p:nvPr/>
        </p:nvCxnSpPr>
        <p:spPr>
          <a:xfrm flipH="1">
            <a:off x="304800" y="2667001"/>
            <a:ext cx="2476500" cy="20790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E7E84B-4169-4B35-A398-DBB10B802D20}"/>
              </a:ext>
            </a:extLst>
          </p:cNvPr>
          <p:cNvCxnSpPr>
            <a:cxnSpLocks/>
          </p:cNvCxnSpPr>
          <p:nvPr/>
        </p:nvCxnSpPr>
        <p:spPr>
          <a:xfrm flipH="1">
            <a:off x="205740" y="2667000"/>
            <a:ext cx="5966460" cy="13266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EF8DAD-BB10-42E4-9378-6C7967A8FDCF}"/>
              </a:ext>
            </a:extLst>
          </p:cNvPr>
          <p:cNvSpPr txBox="1"/>
          <p:nvPr/>
        </p:nvSpPr>
        <p:spPr>
          <a:xfrm>
            <a:off x="6553200" y="2789911"/>
            <a:ext cx="38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72AAC2-ED1B-4A34-812A-5DD6316548BC}"/>
              </a:ext>
            </a:extLst>
          </p:cNvPr>
          <p:cNvSpPr txBox="1"/>
          <p:nvPr/>
        </p:nvSpPr>
        <p:spPr>
          <a:xfrm>
            <a:off x="1012607" y="3346494"/>
            <a:ext cx="435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h’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6C6B96-9027-4F32-AD7C-41535A2AE3B9}"/>
              </a:ext>
            </a:extLst>
          </p:cNvPr>
          <p:cNvCxnSpPr>
            <a:cxnSpLocks/>
          </p:cNvCxnSpPr>
          <p:nvPr/>
        </p:nvCxnSpPr>
        <p:spPr>
          <a:xfrm>
            <a:off x="1524000" y="3429000"/>
            <a:ext cx="1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B1183-7BEC-4BA8-A4FB-5B95FA7B7DF3}"/>
              </a:ext>
            </a:extLst>
          </p:cNvPr>
          <p:cNvCxnSpPr>
            <a:cxnSpLocks/>
          </p:cNvCxnSpPr>
          <p:nvPr/>
        </p:nvCxnSpPr>
        <p:spPr>
          <a:xfrm>
            <a:off x="2743200" y="4648200"/>
            <a:ext cx="3429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998080-A6A0-450B-8BF6-2AC835C1C374}"/>
              </a:ext>
            </a:extLst>
          </p:cNvPr>
          <p:cNvCxnSpPr>
            <a:cxnSpLocks/>
          </p:cNvCxnSpPr>
          <p:nvPr/>
        </p:nvCxnSpPr>
        <p:spPr>
          <a:xfrm flipH="1" flipV="1">
            <a:off x="1524000" y="4773308"/>
            <a:ext cx="121920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59A2FB7-7B0E-475E-803D-6E524594B3CF}"/>
              </a:ext>
            </a:extLst>
          </p:cNvPr>
          <p:cNvSpPr txBox="1"/>
          <p:nvPr/>
        </p:nvSpPr>
        <p:spPr>
          <a:xfrm>
            <a:off x="1839804" y="4760267"/>
            <a:ext cx="435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1AFF3C-C1D3-40DB-B288-797BE135BA5C}"/>
              </a:ext>
            </a:extLst>
          </p:cNvPr>
          <p:cNvSpPr txBox="1"/>
          <p:nvPr/>
        </p:nvSpPr>
        <p:spPr>
          <a:xfrm>
            <a:off x="4343400" y="4648200"/>
            <a:ext cx="435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8DE9A1-FC35-4AD7-8FAE-DA28204F78A9}"/>
              </a:ext>
            </a:extLst>
          </p:cNvPr>
          <p:cNvCxnSpPr>
            <a:cxnSpLocks/>
          </p:cNvCxnSpPr>
          <p:nvPr/>
        </p:nvCxnSpPr>
        <p:spPr>
          <a:xfrm>
            <a:off x="2743200" y="1485899"/>
            <a:ext cx="0" cy="441960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13B74B-B732-420C-AF43-1C52704FDFF8}"/>
              </a:ext>
            </a:extLst>
          </p:cNvPr>
          <p:cNvCxnSpPr>
            <a:cxnSpLocks/>
          </p:cNvCxnSpPr>
          <p:nvPr/>
        </p:nvCxnSpPr>
        <p:spPr>
          <a:xfrm>
            <a:off x="6172200" y="1598357"/>
            <a:ext cx="0" cy="441960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04779C-9B92-4637-861E-21F337E59332}"/>
              </a:ext>
            </a:extLst>
          </p:cNvPr>
          <p:cNvCxnSpPr>
            <a:cxnSpLocks/>
          </p:cNvCxnSpPr>
          <p:nvPr/>
        </p:nvCxnSpPr>
        <p:spPr>
          <a:xfrm>
            <a:off x="1524000" y="1496705"/>
            <a:ext cx="0" cy="441960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93AF9F-F9CF-4A12-9497-A8B67226D0B0}"/>
              </a:ext>
            </a:extLst>
          </p:cNvPr>
          <p:cNvCxnSpPr/>
          <p:nvPr/>
        </p:nvCxnSpPr>
        <p:spPr>
          <a:xfrm>
            <a:off x="1839804" y="3295650"/>
            <a:ext cx="0" cy="266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5900B9E-72A8-40D6-88BE-5DF1E76DB309}"/>
              </a:ext>
            </a:extLst>
          </p:cNvPr>
          <p:cNvCxnSpPr/>
          <p:nvPr/>
        </p:nvCxnSpPr>
        <p:spPr>
          <a:xfrm>
            <a:off x="3657600" y="3295650"/>
            <a:ext cx="0" cy="266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2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0711-2E77-49D7-8F34-B3936482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6E052-9758-4AFC-9AAC-3C917875D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that,</a:t>
            </a:r>
          </a:p>
          <a:p>
            <a:endParaRPr lang="en-US" dirty="0"/>
          </a:p>
          <a:p>
            <a:r>
              <a:rPr lang="en-US" dirty="0"/>
              <a:t>1/f = 1/d’ + 1/d   ….(</a:t>
            </a:r>
            <a:r>
              <a:rPr lang="en-US" dirty="0" err="1"/>
              <a:t>i</a:t>
            </a:r>
            <a:r>
              <a:rPr lang="en-US" dirty="0"/>
              <a:t>)                    where    d = object distance</a:t>
            </a:r>
          </a:p>
          <a:p>
            <a:r>
              <a:rPr lang="en-US" dirty="0"/>
              <a:t>And |h/h’| = d/d’ ….(ii)                </a:t>
            </a:r>
            <a:r>
              <a:rPr lang="en-US" sz="2400" dirty="0"/>
              <a:t>d’ = image distance</a:t>
            </a:r>
          </a:p>
          <a:p>
            <a:pPr marL="118872" indent="0">
              <a:buNone/>
            </a:pPr>
            <a:r>
              <a:rPr lang="en-US" dirty="0"/>
              <a:t>                                                               h = object height</a:t>
            </a:r>
          </a:p>
          <a:p>
            <a:pPr marL="118872" indent="0">
              <a:buNone/>
            </a:pPr>
            <a:r>
              <a:rPr lang="en-US" dirty="0"/>
              <a:t>                                                               h’ = height in image</a:t>
            </a:r>
          </a:p>
          <a:p>
            <a:pPr marL="118872" indent="0">
              <a:buNone/>
            </a:pPr>
            <a:r>
              <a:rPr lang="en-US" dirty="0"/>
              <a:t>Let </a:t>
            </a:r>
          </a:p>
          <a:p>
            <a:pPr marL="118872" indent="0">
              <a:buNone/>
            </a:pPr>
            <a:r>
              <a:rPr lang="en-US" dirty="0"/>
              <a:t>|h/h’| = d/d’ = c …..(iii)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/>
              <a:t>Now from </a:t>
            </a:r>
            <a:r>
              <a:rPr lang="en-US" dirty="0" err="1"/>
              <a:t>eqn</a:t>
            </a:r>
            <a:r>
              <a:rPr lang="en-US" dirty="0"/>
              <a:t> </a:t>
            </a:r>
            <a:r>
              <a:rPr lang="en-US" dirty="0" err="1"/>
              <a:t>i</a:t>
            </a:r>
            <a:endParaRPr lang="en-US" dirty="0"/>
          </a:p>
          <a:p>
            <a:pPr marL="118872" indent="0">
              <a:buNone/>
            </a:pPr>
            <a:r>
              <a:rPr lang="en-US" dirty="0"/>
              <a:t>d/f = d/d’ + 1          			 from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118872" indent="0">
              <a:buNone/>
            </a:pPr>
            <a:r>
              <a:rPr lang="en-US" dirty="0"/>
              <a:t>       =  c + 1 				 from (iii)</a:t>
            </a:r>
          </a:p>
          <a:p>
            <a:pPr marL="118872" indent="0">
              <a:buNone/>
            </a:pPr>
            <a:r>
              <a:rPr lang="en-US" dirty="0"/>
              <a:t>d = (c + 1)*f ……(iv)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EDC47-7EB8-4B52-8B20-F346FAEC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5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67E3-7F47-4FBA-BDAD-25E53753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A67F2-8FA6-42B4-A567-E4951CB43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finding 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eqn</a:t>
            </a:r>
            <a:r>
              <a:rPr lang="en-US" dirty="0"/>
              <a:t> (iv) </a:t>
            </a:r>
          </a:p>
          <a:p>
            <a:r>
              <a:rPr lang="en-US" dirty="0"/>
              <a:t>f  =  d/(1+c)   …..(v)     where d = real distance</a:t>
            </a:r>
          </a:p>
          <a:p>
            <a:r>
              <a:rPr lang="en-US" dirty="0"/>
              <a:t>  		                  and c is ratio of image and object height</a:t>
            </a:r>
          </a:p>
          <a:p>
            <a:endParaRPr lang="en-US" dirty="0"/>
          </a:p>
          <a:p>
            <a:r>
              <a:rPr lang="en-US" dirty="0"/>
              <a:t>If we take a reference image of an object and tell it’s distance and real height then we can find f.</a:t>
            </a:r>
          </a:p>
          <a:p>
            <a:endParaRPr lang="en-US" dirty="0"/>
          </a:p>
          <a:p>
            <a:r>
              <a:rPr lang="en-US" dirty="0"/>
              <a:t>From f we can find the distance of object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FA1E4-5B13-4510-9C85-0F7B5B42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91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FC4E-CDA0-40E5-902C-5E9C06AC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4DFDDE-8F06-46CB-9C6E-E9AB486C1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143"/>
          <a:stretch/>
        </p:blipFill>
        <p:spPr>
          <a:xfrm>
            <a:off x="1219200" y="2286000"/>
            <a:ext cx="2956816" cy="30367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5A225-68F8-4ACE-8876-F86BD61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62CD0-9C35-4364-B5A0-941E18483A5C}"/>
              </a:ext>
            </a:extLst>
          </p:cNvPr>
          <p:cNvSpPr txBox="1"/>
          <p:nvPr/>
        </p:nvSpPr>
        <p:spPr>
          <a:xfrm>
            <a:off x="3276600" y="3281147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h’ = 5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5425894-03D5-4A13-8E43-B1A327E11539}"/>
              </a:ext>
            </a:extLst>
          </p:cNvPr>
          <p:cNvSpPr/>
          <p:nvPr/>
        </p:nvSpPr>
        <p:spPr>
          <a:xfrm>
            <a:off x="3124200" y="2971800"/>
            <a:ext cx="45719" cy="1143000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60B3A0-493A-44FF-AFD7-84E8AAC3F5DC}"/>
              </a:ext>
            </a:extLst>
          </p:cNvPr>
          <p:cNvCxnSpPr>
            <a:endCxn id="5" idx="2"/>
          </p:cNvCxnSpPr>
          <p:nvPr/>
        </p:nvCxnSpPr>
        <p:spPr>
          <a:xfrm>
            <a:off x="2514600" y="4114800"/>
            <a:ext cx="183008" cy="120793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4CFB6EC8-5F5C-48EE-B6BD-28192FD2C8AB}"/>
              </a:ext>
            </a:extLst>
          </p:cNvPr>
          <p:cNvSpPr/>
          <p:nvPr/>
        </p:nvSpPr>
        <p:spPr>
          <a:xfrm>
            <a:off x="2560319" y="4179734"/>
            <a:ext cx="563881" cy="1143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6779D-4791-4324-8D72-CCA002D53678}"/>
              </a:ext>
            </a:extLst>
          </p:cNvPr>
          <p:cNvSpPr txBox="1"/>
          <p:nvPr/>
        </p:nvSpPr>
        <p:spPr>
          <a:xfrm>
            <a:off x="3092777" y="4457157"/>
            <a:ext cx="32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5E1EB-4766-4C64-9900-0F06DFC29CD2}"/>
              </a:ext>
            </a:extLst>
          </p:cNvPr>
          <p:cNvSpPr txBox="1"/>
          <p:nvPr/>
        </p:nvSpPr>
        <p:spPr>
          <a:xfrm>
            <a:off x="1066800" y="1315729"/>
            <a:ext cx="6682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, we know , car height in real world is h = 60 inch</a:t>
            </a:r>
          </a:p>
          <a:p>
            <a:r>
              <a:rPr lang="en-US" sz="2400" dirty="0"/>
              <a:t>And reference image distance is d = 100 inch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E60BC-5BE0-4A83-8DA1-87B836F75FDD}"/>
              </a:ext>
            </a:extLst>
          </p:cNvPr>
          <p:cNvSpPr txBox="1"/>
          <p:nvPr/>
        </p:nvSpPr>
        <p:spPr>
          <a:xfrm>
            <a:off x="4419600" y="2896059"/>
            <a:ext cx="42491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we can find the focal length of camera from </a:t>
            </a:r>
            <a:r>
              <a:rPr lang="en-US" sz="2400" dirty="0" err="1"/>
              <a:t>eqn</a:t>
            </a:r>
            <a:r>
              <a:rPr lang="en-US" sz="2400" dirty="0"/>
              <a:t> (v)</a:t>
            </a:r>
          </a:p>
          <a:p>
            <a:r>
              <a:rPr lang="en-US" sz="2400" dirty="0"/>
              <a:t>Where c = h/h’ = 60/5 = 12</a:t>
            </a:r>
          </a:p>
          <a:p>
            <a:r>
              <a:rPr lang="en-US" sz="2400" dirty="0"/>
              <a:t> f = (1+ c )/d</a:t>
            </a:r>
          </a:p>
          <a:p>
            <a:r>
              <a:rPr lang="en-US" sz="2400" dirty="0"/>
              <a:t>f = 13/100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79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09A5-1DEE-4B1F-AC26-04AB1120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99DCEF-EBF8-42B9-80D1-768271D9E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46763"/>
            <a:ext cx="2705176" cy="41644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BAD85-22F8-4516-8F22-D9391859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83FB8-4953-413E-8EB4-BDEDF65F2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2949196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8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EB02-F945-480A-AD51-028F3171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C50FB-DEDF-471D-8DBD-169B45CAE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DE32D-7FA1-45A7-9BC2-26C38463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96455-E927-44A5-81F2-B4E28EC5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763" y="1600200"/>
            <a:ext cx="4366474" cy="44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9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C3DB-7896-4AED-88EE-91AE2215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88923-03C7-4433-B1A5-5AF227ED0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16CA1-DDE0-4519-AEC0-EA926B56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F0775-3EA7-4952-A2CE-195D29611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66"/>
          <a:stretch/>
        </p:blipFill>
        <p:spPr>
          <a:xfrm>
            <a:off x="2667000" y="1498423"/>
            <a:ext cx="4442739" cy="496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E977-7C1C-422C-B2D5-F1DFF002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4A12-C45F-4E28-B571-4E53B6060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7602F-7E9D-4698-BFB1-B22FB151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1D8D7-4D15-4F6C-9644-22B72F12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3" y="1920448"/>
            <a:ext cx="7567613" cy="32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6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8F33-38AE-468D-AF8E-6065E17B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3A0EE-6F19-4403-A1FB-F802A054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AA456-DE76-4457-B865-0240D3E2CC15}"/>
              </a:ext>
            </a:extLst>
          </p:cNvPr>
          <p:cNvSpPr txBox="1"/>
          <p:nvPr/>
        </p:nvSpPr>
        <p:spPr>
          <a:xfrm>
            <a:off x="5395723" y="2381857"/>
            <a:ext cx="26657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distance = 5m</a:t>
            </a:r>
          </a:p>
          <a:p>
            <a:r>
              <a:rPr lang="en-US" dirty="0"/>
              <a:t>Measured distance = 5.7m</a:t>
            </a:r>
          </a:p>
          <a:p>
            <a:r>
              <a:rPr lang="en-US" dirty="0"/>
              <a:t>Error = (5.7-5)/5 *100 %</a:t>
            </a:r>
          </a:p>
          <a:p>
            <a:r>
              <a:rPr lang="en-US" dirty="0"/>
              <a:t>          = 14%</a:t>
            </a:r>
          </a:p>
          <a:p>
            <a:r>
              <a:rPr lang="en-US" dirty="0"/>
              <a:t>Accuracy = 86%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760A45-88A5-4AEF-8B44-80D457BC6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798"/>
            <a:ext cx="4800600" cy="5486401"/>
          </a:xfrm>
        </p:spPr>
        <p:txBody>
          <a:bodyPr/>
          <a:lstStyle/>
          <a:p>
            <a:r>
              <a:rPr lang="en-US" dirty="0"/>
              <a:t>If we take only distance measurement, then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17450A-EC1B-4EBD-AE5B-471579B8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408096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6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5973-6315-4AFE-BA35-E5FB054D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388308-ED5F-4C7B-BFF2-CC8E02860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00200"/>
            <a:ext cx="4191000" cy="42298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5CB30-9F3B-4877-8CD8-C5CF3F72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E9D7B-ECF5-4FA6-8C76-9B56C9844B2C}"/>
              </a:ext>
            </a:extLst>
          </p:cNvPr>
          <p:cNvSpPr txBox="1"/>
          <p:nvPr/>
        </p:nvSpPr>
        <p:spPr>
          <a:xfrm>
            <a:off x="5294319" y="2590800"/>
            <a:ext cx="2910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distance = 10m</a:t>
            </a:r>
          </a:p>
          <a:p>
            <a:r>
              <a:rPr lang="en-US" dirty="0"/>
              <a:t>Measured distance = 10.71m</a:t>
            </a:r>
          </a:p>
          <a:p>
            <a:r>
              <a:rPr lang="en-US" dirty="0"/>
              <a:t>Error = (10.71-10)/10 *100 %</a:t>
            </a:r>
          </a:p>
          <a:p>
            <a:r>
              <a:rPr lang="en-US" dirty="0"/>
              <a:t>          = 7.1%</a:t>
            </a:r>
          </a:p>
          <a:p>
            <a:r>
              <a:rPr lang="en-US" dirty="0"/>
              <a:t>Accuracy = 92.9%</a:t>
            </a:r>
          </a:p>
        </p:txBody>
      </p:sp>
    </p:spTree>
    <p:extLst>
      <p:ext uri="{BB962C8B-B14F-4D97-AF65-F5344CB8AC3E}">
        <p14:creationId xmlns:p14="http://schemas.microsoft.com/office/powerpoint/2010/main" val="42222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9331-A243-4488-BCBD-CD95DF80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AD34E-EDDB-48AB-807B-38F1824B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Literature Review</a:t>
            </a:r>
          </a:p>
          <a:p>
            <a:endParaRPr lang="en-US" sz="2800" dirty="0"/>
          </a:p>
          <a:p>
            <a:r>
              <a:rPr lang="en-US" sz="2800" dirty="0"/>
              <a:t>Shuai Hua[1] worked on detecting speed.</a:t>
            </a:r>
          </a:p>
          <a:p>
            <a:r>
              <a:rPr lang="en-US" sz="2800" dirty="0"/>
              <a:t>They work on dataset track-1 </a:t>
            </a:r>
          </a:p>
          <a:p>
            <a:r>
              <a:rPr lang="en-US" sz="2800" dirty="0"/>
              <a:t>First detect and then track vehicle.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260B7-14CC-45C3-AFBC-30F9F7B6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04C26-F22C-40B5-82FE-FD20D4C3B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429000"/>
            <a:ext cx="5187067" cy="28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75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AFDE-4413-42BE-A09A-862C3843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EC674-2BD3-4C02-9EA8-266F36EF9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But, if we take the difference of measurement, then: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AF3C8-426F-4F76-A5E0-92C81C5E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33F91-DA88-4A07-A242-6F7E4678E70E}"/>
              </a:ext>
            </a:extLst>
          </p:cNvPr>
          <p:cNvSpPr txBox="1"/>
          <p:nvPr/>
        </p:nvSpPr>
        <p:spPr>
          <a:xfrm>
            <a:off x="1219200" y="2551836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Actual distance difference = 10m – 5m = 5m</a:t>
            </a:r>
          </a:p>
          <a:p>
            <a:r>
              <a:rPr lang="en-US" sz="2000" dirty="0"/>
              <a:t>Measured distance difference  = 10.71m – 5.77m = 4.94</a:t>
            </a:r>
          </a:p>
          <a:p>
            <a:endParaRPr lang="en-US" sz="2000" dirty="0"/>
          </a:p>
          <a:p>
            <a:r>
              <a:rPr lang="en-US" sz="2000" dirty="0"/>
              <a:t>Error = (5- 4.94)/5 *100 %</a:t>
            </a:r>
          </a:p>
          <a:p>
            <a:r>
              <a:rPr lang="en-US" sz="2000" dirty="0"/>
              <a:t>          = 1.2%</a:t>
            </a:r>
          </a:p>
          <a:p>
            <a:r>
              <a:rPr lang="en-US" sz="2000" dirty="0"/>
              <a:t>Accuracy = 98.8%</a:t>
            </a:r>
          </a:p>
        </p:txBody>
      </p:sp>
    </p:spTree>
    <p:extLst>
      <p:ext uri="{BB962C8B-B14F-4D97-AF65-F5344CB8AC3E}">
        <p14:creationId xmlns:p14="http://schemas.microsoft.com/office/powerpoint/2010/main" val="94658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6A2E-95F0-43CB-A978-64A75C07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3B8A1-9E44-4033-8182-FCA86BD13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9316" y="2045817"/>
            <a:ext cx="2865368" cy="35283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838DD-C891-4DD2-A686-377A487A0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4FF66-5D25-4CBE-910E-36E62A780A36}"/>
              </a:ext>
            </a:extLst>
          </p:cNvPr>
          <p:cNvSpPr txBox="1"/>
          <p:nvPr/>
        </p:nvSpPr>
        <p:spPr>
          <a:xfrm>
            <a:off x="685800" y="122641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problems:</a:t>
            </a:r>
          </a:p>
        </p:txBody>
      </p:sp>
    </p:spTree>
    <p:extLst>
      <p:ext uri="{BB962C8B-B14F-4D97-AF65-F5344CB8AC3E}">
        <p14:creationId xmlns:p14="http://schemas.microsoft.com/office/powerpoint/2010/main" val="1556464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C7E5-32CB-4F1F-BFE2-AC1A9940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6C314-35B7-4B8B-BD61-32F8A032C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EB80A-BF6E-48C7-8008-0973DE3E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6D7D7-486E-4B6A-A6CE-8301BA43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867" y="1962023"/>
            <a:ext cx="2606266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97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2670-F39D-43A1-BB15-635AC3D2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FFA5-BFB8-4680-A0C9-7C249135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EF2F13-B813-496F-A430-1F90BB7CC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9B76E-85D5-42D2-9AA4-B47B4016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82" y="1714351"/>
            <a:ext cx="3406435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48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C649-D5E6-4A30-B725-B9EF5D9E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404A-52EF-4CB9-9415-2F8283CFB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A5928-E1CB-4E25-83B6-CD55688E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1EE96-AAA4-46FF-8527-EF2AD3B7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745" y="2240177"/>
            <a:ext cx="1958510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57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254C-B18E-419A-AF40-06F38538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C562-D1C3-4EC0-A018-C7A719FB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79541-73D2-4446-8EDB-AC945926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D1CC1-C922-4ED7-B656-E87252713199}"/>
              </a:ext>
            </a:extLst>
          </p:cNvPr>
          <p:cNvSpPr/>
          <p:nvPr/>
        </p:nvSpPr>
        <p:spPr>
          <a:xfrm>
            <a:off x="1447800" y="3048000"/>
            <a:ext cx="1600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yolov5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1481B-FB13-43C6-ABE0-838AD369BF8E}"/>
              </a:ext>
            </a:extLst>
          </p:cNvPr>
          <p:cNvSpPr/>
          <p:nvPr/>
        </p:nvSpPr>
        <p:spPr>
          <a:xfrm>
            <a:off x="5867400" y="3041715"/>
            <a:ext cx="1600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Tracker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EA6F03-22B3-41DA-B491-2C36569C9F81}"/>
              </a:ext>
            </a:extLst>
          </p:cNvPr>
          <p:cNvCxnSpPr/>
          <p:nvPr/>
        </p:nvCxnSpPr>
        <p:spPr>
          <a:xfrm>
            <a:off x="3048000" y="3537015"/>
            <a:ext cx="2667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D6A0BB-AB37-4B40-AB24-EA1949354140}"/>
              </a:ext>
            </a:extLst>
          </p:cNvPr>
          <p:cNvSpPr txBox="1"/>
          <p:nvPr/>
        </p:nvSpPr>
        <p:spPr>
          <a:xfrm>
            <a:off x="3587168" y="304800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X1,y1,x2,y2</a:t>
            </a:r>
          </a:p>
        </p:txBody>
      </p:sp>
    </p:spTree>
    <p:extLst>
      <p:ext uri="{BB962C8B-B14F-4D97-AF65-F5344CB8AC3E}">
        <p14:creationId xmlns:p14="http://schemas.microsoft.com/office/powerpoint/2010/main" val="626576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07A3-60A6-4EF4-B845-3E475809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81BC-3CDA-45ED-A97E-63CBEB641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Inside tracker: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6A3C3-EBE0-4A2C-8D2C-7837D4DE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2EBAF7-BB4D-45FF-ABBC-D1D39B660409}"/>
              </a:ext>
            </a:extLst>
          </p:cNvPr>
          <p:cNvSpPr/>
          <p:nvPr/>
        </p:nvSpPr>
        <p:spPr>
          <a:xfrm>
            <a:off x="914400" y="2133600"/>
            <a:ext cx="16002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Calculate center point ©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2D325-D763-421C-8056-B3FB828A5A18}"/>
              </a:ext>
            </a:extLst>
          </p:cNvPr>
          <p:cNvSpPr/>
          <p:nvPr/>
        </p:nvSpPr>
        <p:spPr>
          <a:xfrm>
            <a:off x="3335124" y="2110033"/>
            <a:ext cx="1617875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If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(C1-C0)&lt;35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ECCD79-CD92-4F02-AEA7-590B83D8112E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CBF0F3-F2E5-4FEC-B839-23068427F368}"/>
              </a:ext>
            </a:extLst>
          </p:cNvPr>
          <p:cNvCxnSpPr>
            <a:cxnSpLocks/>
          </p:cNvCxnSpPr>
          <p:nvPr/>
        </p:nvCxnSpPr>
        <p:spPr>
          <a:xfrm>
            <a:off x="4953000" y="27432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22799-4A73-40EF-99E1-4BCDD016556F}"/>
              </a:ext>
            </a:extLst>
          </p:cNvPr>
          <p:cNvSpPr/>
          <p:nvPr/>
        </p:nvSpPr>
        <p:spPr>
          <a:xfrm>
            <a:off x="3314700" y="3985967"/>
            <a:ext cx="16002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Assign previous id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82DFA4-6AAA-4EEA-B1E5-0862C3916920}"/>
              </a:ext>
            </a:extLst>
          </p:cNvPr>
          <p:cNvSpPr/>
          <p:nvPr/>
        </p:nvSpPr>
        <p:spPr>
          <a:xfrm>
            <a:off x="5659225" y="2171700"/>
            <a:ext cx="16002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Assign new 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8D1D7C-8B99-44CA-916F-8BB5E1324F04}"/>
              </a:ext>
            </a:extLst>
          </p:cNvPr>
          <p:cNvSpPr/>
          <p:nvPr/>
        </p:nvSpPr>
        <p:spPr>
          <a:xfrm>
            <a:off x="5791200" y="3985967"/>
            <a:ext cx="16002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Return 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5E4DDE-58B9-451D-95E2-833B0DEA382C}"/>
              </a:ext>
            </a:extLst>
          </p:cNvPr>
          <p:cNvCxnSpPr>
            <a:cxnSpLocks/>
          </p:cNvCxnSpPr>
          <p:nvPr/>
        </p:nvCxnSpPr>
        <p:spPr>
          <a:xfrm>
            <a:off x="6459325" y="327660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D4FA19-9EC9-4B8E-9A41-59AB2BB1F5E1}"/>
              </a:ext>
            </a:extLst>
          </p:cNvPr>
          <p:cNvCxnSpPr>
            <a:cxnSpLocks/>
          </p:cNvCxnSpPr>
          <p:nvPr/>
        </p:nvCxnSpPr>
        <p:spPr>
          <a:xfrm>
            <a:off x="4973425" y="46482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28A313-8469-4BF0-9F1A-6340E443ABE1}"/>
              </a:ext>
            </a:extLst>
          </p:cNvPr>
          <p:cNvCxnSpPr>
            <a:cxnSpLocks/>
          </p:cNvCxnSpPr>
          <p:nvPr/>
        </p:nvCxnSpPr>
        <p:spPr>
          <a:xfrm>
            <a:off x="2628900" y="2674463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418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FC71F-BB39-4FF5-9CA8-FEC2DA34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9FDC1F-2210-4E0D-914F-93BE66026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46" y="2397190"/>
            <a:ext cx="3720197" cy="23965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ED8E-C4FC-4276-8A21-9438999C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A0CDD-3E45-4234-B26A-F9DFE488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67" y="2178031"/>
            <a:ext cx="3330229" cy="28348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5E6C06-9EF3-4313-B7A6-5F18A68859BA}"/>
              </a:ext>
            </a:extLst>
          </p:cNvPr>
          <p:cNvSpPr/>
          <p:nvPr/>
        </p:nvSpPr>
        <p:spPr>
          <a:xfrm>
            <a:off x="2286000" y="3141974"/>
            <a:ext cx="3810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2B2AD6-D252-4A12-B4EA-56DC6C7D09EA}"/>
              </a:ext>
            </a:extLst>
          </p:cNvPr>
          <p:cNvSpPr/>
          <p:nvPr/>
        </p:nvSpPr>
        <p:spPr>
          <a:xfrm>
            <a:off x="6705600" y="2532374"/>
            <a:ext cx="3810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60A152-FCB6-4717-9D65-DE6D536E8B8A}"/>
              </a:ext>
            </a:extLst>
          </p:cNvPr>
          <p:cNvCxnSpPr>
            <a:cxnSpLocks/>
          </p:cNvCxnSpPr>
          <p:nvPr/>
        </p:nvCxnSpPr>
        <p:spPr>
          <a:xfrm flipV="1">
            <a:off x="2667000" y="2722874"/>
            <a:ext cx="4094396" cy="63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8CDF86-9C65-431D-8287-00A37D2E2320}"/>
              </a:ext>
            </a:extLst>
          </p:cNvPr>
          <p:cNvSpPr txBox="1"/>
          <p:nvPr/>
        </p:nvSpPr>
        <p:spPr>
          <a:xfrm>
            <a:off x="263209" y="1362701"/>
            <a:ext cx="3893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 remains same across frame</a:t>
            </a:r>
          </a:p>
        </p:txBody>
      </p:sp>
    </p:spTree>
    <p:extLst>
      <p:ext uri="{BB962C8B-B14F-4D97-AF65-F5344CB8AC3E}">
        <p14:creationId xmlns:p14="http://schemas.microsoft.com/office/powerpoint/2010/main" val="201917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228F-15DD-4994-B85B-BAFA7A09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872D-C98E-44F4-879A-0834F2084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C5709-0C71-4AF3-B879-A91A63F3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719567-F914-4268-A8CD-23D1777D6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966" y="1905000"/>
            <a:ext cx="2408082" cy="23297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F2365EC-8074-4F00-B904-EFDC6F938B26}"/>
              </a:ext>
            </a:extLst>
          </p:cNvPr>
          <p:cNvSpPr/>
          <p:nvPr/>
        </p:nvSpPr>
        <p:spPr>
          <a:xfrm>
            <a:off x="6019800" y="2514600"/>
            <a:ext cx="3810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365C95-B8AA-45E0-8460-17568B36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4" y="2288768"/>
            <a:ext cx="2523156" cy="209491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0AD2420-A209-41C1-AB88-35EAF68A88F4}"/>
              </a:ext>
            </a:extLst>
          </p:cNvPr>
          <p:cNvSpPr/>
          <p:nvPr/>
        </p:nvSpPr>
        <p:spPr>
          <a:xfrm>
            <a:off x="2789156" y="2819400"/>
            <a:ext cx="3810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B66D72-2FAC-43B5-8C64-4BBE44270231}"/>
              </a:ext>
            </a:extLst>
          </p:cNvPr>
          <p:cNvCxnSpPr>
            <a:cxnSpLocks/>
          </p:cNvCxnSpPr>
          <p:nvPr/>
        </p:nvCxnSpPr>
        <p:spPr>
          <a:xfrm flipV="1">
            <a:off x="3204715" y="2705100"/>
            <a:ext cx="2849644" cy="25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949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6B31-2332-4FA7-9684-0B723C880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60F7D-ACA5-45F8-B2BB-5DDDB0F4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object assign as new id: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20200-9468-4C1C-A22A-81CBE527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8087D-32AF-4ADC-A254-81AF04C37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168" y="2057400"/>
            <a:ext cx="3443769" cy="32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8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3E76-1308-4C87-AD81-916FC9D5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73C05-5863-42B7-A63B-510C13751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This dataset has a reference speed of road </a:t>
            </a:r>
          </a:p>
          <a:p>
            <a:endParaRPr lang="en-GB" sz="2800" dirty="0"/>
          </a:p>
          <a:p>
            <a:r>
              <a:rPr lang="en-GB" sz="2800" dirty="0"/>
              <a:t>In this method, one vehicle must drive on that reference speed.</a:t>
            </a:r>
          </a:p>
          <a:p>
            <a:endParaRPr lang="en-US" dirty="0"/>
          </a:p>
          <a:p>
            <a:r>
              <a:rPr lang="en-US" sz="2800" dirty="0"/>
              <a:t>They do some mathematical calculation on that reference vehicle and calculate other vehicle’s speed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78120-C189-4F7E-B066-AE5C5510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98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07A3-60A6-4EF4-B845-3E475809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81BC-3CDA-45ED-A97E-63CBEB641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Inside tracker: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6A3C3-EBE0-4A2C-8D2C-7837D4DE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2EBAF7-BB4D-45FF-ABBC-D1D39B660409}"/>
              </a:ext>
            </a:extLst>
          </p:cNvPr>
          <p:cNvSpPr/>
          <p:nvPr/>
        </p:nvSpPr>
        <p:spPr>
          <a:xfrm>
            <a:off x="914399" y="2133599"/>
            <a:ext cx="1714497" cy="2057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Calculate center point and </a:t>
            </a:r>
            <a:r>
              <a:rPr lang="en-US" sz="2400" dirty="0" err="1">
                <a:solidFill>
                  <a:schemeClr val="tx1"/>
                </a:solidFill>
              </a:rPr>
              <a:t>Bbox</a:t>
            </a:r>
            <a:r>
              <a:rPr lang="en-US" sz="2400" dirty="0">
                <a:solidFill>
                  <a:schemeClr val="tx1"/>
                </a:solidFill>
              </a:rPr>
              <a:t> ratio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2D325-D763-421C-8056-B3FB828A5A18}"/>
              </a:ext>
            </a:extLst>
          </p:cNvPr>
          <p:cNvSpPr/>
          <p:nvPr/>
        </p:nvSpPr>
        <p:spPr>
          <a:xfrm>
            <a:off x="3335124" y="2110033"/>
            <a:ext cx="1617875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If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(C1-C0)&lt;35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ECCD79-CD92-4F02-AEA7-590B83D8112E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CBF0F3-F2E5-4FEC-B839-23068427F368}"/>
              </a:ext>
            </a:extLst>
          </p:cNvPr>
          <p:cNvCxnSpPr>
            <a:cxnSpLocks/>
          </p:cNvCxnSpPr>
          <p:nvPr/>
        </p:nvCxnSpPr>
        <p:spPr>
          <a:xfrm>
            <a:off x="4953000" y="27432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22799-4A73-40EF-99E1-4BCDD016556F}"/>
              </a:ext>
            </a:extLst>
          </p:cNvPr>
          <p:cNvSpPr/>
          <p:nvPr/>
        </p:nvSpPr>
        <p:spPr>
          <a:xfrm>
            <a:off x="5691435" y="4076700"/>
            <a:ext cx="16002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Assign previous id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82DFA4-6AAA-4EEA-B1E5-0862C3916920}"/>
              </a:ext>
            </a:extLst>
          </p:cNvPr>
          <p:cNvSpPr/>
          <p:nvPr/>
        </p:nvSpPr>
        <p:spPr>
          <a:xfrm>
            <a:off x="5715006" y="2127314"/>
            <a:ext cx="16002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Assign new 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8D1D7C-8B99-44CA-916F-8BB5E1324F04}"/>
              </a:ext>
            </a:extLst>
          </p:cNvPr>
          <p:cNvSpPr/>
          <p:nvPr/>
        </p:nvSpPr>
        <p:spPr>
          <a:xfrm>
            <a:off x="7605276" y="3200399"/>
            <a:ext cx="16002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Return id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D4FA19-9EC9-4B8E-9A41-59AB2BB1F5E1}"/>
              </a:ext>
            </a:extLst>
          </p:cNvPr>
          <p:cNvCxnSpPr>
            <a:cxnSpLocks/>
          </p:cNvCxnSpPr>
          <p:nvPr/>
        </p:nvCxnSpPr>
        <p:spPr>
          <a:xfrm>
            <a:off x="4973425" y="4648200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28A313-8469-4BF0-9F1A-6340E443ABE1}"/>
              </a:ext>
            </a:extLst>
          </p:cNvPr>
          <p:cNvCxnSpPr>
            <a:cxnSpLocks/>
          </p:cNvCxnSpPr>
          <p:nvPr/>
        </p:nvCxnSpPr>
        <p:spPr>
          <a:xfrm>
            <a:off x="2628900" y="2674463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6159E87-2D78-4F9E-B874-BBA6115BD008}"/>
              </a:ext>
            </a:extLst>
          </p:cNvPr>
          <p:cNvSpPr/>
          <p:nvPr/>
        </p:nvSpPr>
        <p:spPr>
          <a:xfrm>
            <a:off x="3386578" y="3970745"/>
            <a:ext cx="1554637" cy="1119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Check ratio&lt;0.5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A92049-5476-4B02-AAB6-63325E0EF4FB}"/>
              </a:ext>
            </a:extLst>
          </p:cNvPr>
          <p:cNvCxnSpPr>
            <a:cxnSpLocks/>
          </p:cNvCxnSpPr>
          <p:nvPr/>
        </p:nvCxnSpPr>
        <p:spPr>
          <a:xfrm flipV="1">
            <a:off x="4973420" y="2819400"/>
            <a:ext cx="685805" cy="1143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6A3FD6-DC8C-46F5-B658-B17FA33A1BEC}"/>
              </a:ext>
            </a:extLst>
          </p:cNvPr>
          <p:cNvSpPr txBox="1"/>
          <p:nvPr/>
        </p:nvSpPr>
        <p:spPr>
          <a:xfrm>
            <a:off x="5049620" y="22786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411FA4-9A74-4CDB-9488-02F04B68CF6C}"/>
              </a:ext>
            </a:extLst>
          </p:cNvPr>
          <p:cNvSpPr txBox="1"/>
          <p:nvPr/>
        </p:nvSpPr>
        <p:spPr>
          <a:xfrm>
            <a:off x="3591610" y="34032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A2BB5-A328-4DA9-A68F-80D138BD82B9}"/>
              </a:ext>
            </a:extLst>
          </p:cNvPr>
          <p:cNvSpPr txBox="1"/>
          <p:nvPr/>
        </p:nvSpPr>
        <p:spPr>
          <a:xfrm>
            <a:off x="4752679" y="33109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0FF98-9681-43E1-AFC6-9D1DA98EF7E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315206" y="2698814"/>
            <a:ext cx="990594" cy="463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3CC05C-DFA0-46F6-B9C5-D9C8697D5EBA}"/>
              </a:ext>
            </a:extLst>
          </p:cNvPr>
          <p:cNvCxnSpPr>
            <a:cxnSpLocks/>
          </p:cNvCxnSpPr>
          <p:nvPr/>
        </p:nvCxnSpPr>
        <p:spPr>
          <a:xfrm flipV="1">
            <a:off x="7315206" y="4343400"/>
            <a:ext cx="990594" cy="4190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760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823E0-2273-486B-86D9-7E3B7C14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F6788-EC3E-41D6-A767-7B6F701EA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8F075-6BC4-4E5D-8741-8477204C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9571F3-6E08-473D-8142-5F30ED8A3191}"/>
              </a:ext>
            </a:extLst>
          </p:cNvPr>
          <p:cNvSpPr/>
          <p:nvPr/>
        </p:nvSpPr>
        <p:spPr>
          <a:xfrm>
            <a:off x="914399" y="2133600"/>
            <a:ext cx="1069539" cy="10286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center point and </a:t>
            </a:r>
            <a:r>
              <a:rPr lang="en-US" sz="1400" dirty="0" err="1">
                <a:solidFill>
                  <a:schemeClr val="tx1"/>
                </a:solidFill>
              </a:rPr>
              <a:t>Bbox</a:t>
            </a:r>
            <a:r>
              <a:rPr lang="en-US" sz="1400" dirty="0">
                <a:solidFill>
                  <a:schemeClr val="tx1"/>
                </a:solidFill>
              </a:rPr>
              <a:t> ratio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3F1E92-177D-4D40-AC03-44CC1FDC266B}"/>
              </a:ext>
            </a:extLst>
          </p:cNvPr>
          <p:cNvSpPr/>
          <p:nvPr/>
        </p:nvSpPr>
        <p:spPr>
          <a:xfrm>
            <a:off x="2362200" y="2209803"/>
            <a:ext cx="1066795" cy="838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If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(C1-C0)&lt;35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EC8EB-A6C9-499E-A830-3F4162AC5902}"/>
              </a:ext>
            </a:extLst>
          </p:cNvPr>
          <p:cNvCxnSpPr>
            <a:cxnSpLocks/>
          </p:cNvCxnSpPr>
          <p:nvPr/>
        </p:nvCxnSpPr>
        <p:spPr>
          <a:xfrm>
            <a:off x="2895597" y="3071498"/>
            <a:ext cx="0" cy="4241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3CECCF-73D7-4022-B66C-5C1BDAD11144}"/>
              </a:ext>
            </a:extLst>
          </p:cNvPr>
          <p:cNvCxnSpPr>
            <a:cxnSpLocks/>
          </p:cNvCxnSpPr>
          <p:nvPr/>
        </p:nvCxnSpPr>
        <p:spPr>
          <a:xfrm flipV="1">
            <a:off x="3429000" y="2647986"/>
            <a:ext cx="533400" cy="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8BA6A7-E6BC-4354-A061-852D16B52A8D}"/>
              </a:ext>
            </a:extLst>
          </p:cNvPr>
          <p:cNvSpPr/>
          <p:nvPr/>
        </p:nvSpPr>
        <p:spPr>
          <a:xfrm>
            <a:off x="4062957" y="3515291"/>
            <a:ext cx="1271038" cy="6224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Assign previous 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F580FE-E628-41DD-8509-9F5FB118B97E}"/>
              </a:ext>
            </a:extLst>
          </p:cNvPr>
          <p:cNvSpPr/>
          <p:nvPr/>
        </p:nvSpPr>
        <p:spPr>
          <a:xfrm>
            <a:off x="3962400" y="2300615"/>
            <a:ext cx="1219200" cy="641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Assign new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6DFBF-524C-49FD-B13F-17EA38F29BF3}"/>
              </a:ext>
            </a:extLst>
          </p:cNvPr>
          <p:cNvSpPr/>
          <p:nvPr/>
        </p:nvSpPr>
        <p:spPr>
          <a:xfrm>
            <a:off x="5665517" y="2993448"/>
            <a:ext cx="11735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Return id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D1B8F5-04CC-4FC3-87FA-A5F4926CD599}"/>
              </a:ext>
            </a:extLst>
          </p:cNvPr>
          <p:cNvCxnSpPr>
            <a:cxnSpLocks/>
          </p:cNvCxnSpPr>
          <p:nvPr/>
        </p:nvCxnSpPr>
        <p:spPr>
          <a:xfrm>
            <a:off x="3588555" y="3809998"/>
            <a:ext cx="4571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87857F-E37B-4270-B2E2-F99EEF1CB28B}"/>
              </a:ext>
            </a:extLst>
          </p:cNvPr>
          <p:cNvCxnSpPr>
            <a:cxnSpLocks/>
          </p:cNvCxnSpPr>
          <p:nvPr/>
        </p:nvCxnSpPr>
        <p:spPr>
          <a:xfrm>
            <a:off x="1983938" y="2677211"/>
            <a:ext cx="3782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76E68-B650-48B5-B4E8-6D92BFCA5911}"/>
              </a:ext>
            </a:extLst>
          </p:cNvPr>
          <p:cNvSpPr/>
          <p:nvPr/>
        </p:nvSpPr>
        <p:spPr>
          <a:xfrm>
            <a:off x="2317517" y="3526972"/>
            <a:ext cx="1271038" cy="5660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Check ratio&gt;0.5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EE94AD-4278-40AD-94D8-66A33FE1BEC7}"/>
              </a:ext>
            </a:extLst>
          </p:cNvPr>
          <p:cNvCxnSpPr>
            <a:cxnSpLocks/>
          </p:cNvCxnSpPr>
          <p:nvPr/>
        </p:nvCxnSpPr>
        <p:spPr>
          <a:xfrm flipV="1">
            <a:off x="3619498" y="2684818"/>
            <a:ext cx="259127" cy="11251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B992D7-DF32-48B7-BC86-48531A4461FF}"/>
              </a:ext>
            </a:extLst>
          </p:cNvPr>
          <p:cNvSpPr txBox="1"/>
          <p:nvPr/>
        </p:nvSpPr>
        <p:spPr>
          <a:xfrm>
            <a:off x="3532689" y="2304322"/>
            <a:ext cx="51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B838C-C291-430D-896E-735C9AF01593}"/>
              </a:ext>
            </a:extLst>
          </p:cNvPr>
          <p:cNvSpPr txBox="1"/>
          <p:nvPr/>
        </p:nvSpPr>
        <p:spPr>
          <a:xfrm>
            <a:off x="2440058" y="3121223"/>
            <a:ext cx="512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6C9A0F-2054-4083-842A-1270C6396367}"/>
              </a:ext>
            </a:extLst>
          </p:cNvPr>
          <p:cNvSpPr txBox="1"/>
          <p:nvPr/>
        </p:nvSpPr>
        <p:spPr>
          <a:xfrm>
            <a:off x="3711495" y="318047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973F3A-18D9-4AC3-9871-4568D66E65CD}"/>
              </a:ext>
            </a:extLst>
          </p:cNvPr>
          <p:cNvCxnSpPr>
            <a:cxnSpLocks/>
          </p:cNvCxnSpPr>
          <p:nvPr/>
        </p:nvCxnSpPr>
        <p:spPr>
          <a:xfrm>
            <a:off x="5181600" y="2628899"/>
            <a:ext cx="429711" cy="568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2604F8-63F4-4F45-8F00-ADC2F2BE0A1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333995" y="3178114"/>
            <a:ext cx="331522" cy="648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57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3A8E-227E-4EBD-9CD1-B1645C8B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72E39-FC54-4A79-B906-67AA3103F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1DE30-CB6C-4723-A842-9B0DD09E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5E3A8-807F-4069-B9A0-DA5C96E9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59" y="2286000"/>
            <a:ext cx="4578514" cy="27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57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9965-2045-443F-ADD1-4E4ADEE0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9A52-8C02-4524-B6ED-D5502FC96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C7FE0-B642-4454-93B1-D0C89AFC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A9DA8-A362-4DFF-903C-6462208EC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74921"/>
            <a:ext cx="4694095" cy="27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5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DD16-DB06-4793-B214-E86CA550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A0D63-1C64-4C85-B007-D4CE4F180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145" y="2247764"/>
            <a:ext cx="4023709" cy="31244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BD6A6-77C8-4D48-AC7F-4D27520E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2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AC8E-7609-4811-A295-075A979B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DAE6F-A298-40C0-BFB2-7229DC7D9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854" y="1950559"/>
            <a:ext cx="4976291" cy="37188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7B9FE-65CF-4941-9F91-BCC06E15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6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CB44-F719-4AE8-BBD2-5E9F01F4A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147B6-1FF1-48B0-9C0B-EA6CD51B8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Arash</a:t>
            </a:r>
            <a:r>
              <a:rPr lang="en-US" sz="2800" dirty="0"/>
              <a:t> </a:t>
            </a:r>
            <a:r>
              <a:rPr lang="en-US" sz="2800" dirty="0" err="1"/>
              <a:t>Gholami</a:t>
            </a:r>
            <a:r>
              <a:rPr lang="en-US" sz="2800" dirty="0"/>
              <a:t> Rad[2] detect and calculate the speed of vehicle in their work</a:t>
            </a:r>
          </a:p>
          <a:p>
            <a:r>
              <a:rPr lang="en-US" sz="2800" dirty="0"/>
              <a:t>Detect and track vehicle using blob detection and identify centroids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2BF2E-DE6E-43FC-844A-517AE842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08E8D-8481-47C6-8068-C112A2D0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95600"/>
            <a:ext cx="2895600" cy="34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2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DEB5-8296-4EC7-AB1F-CC02FA09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CA90A-B070-48F6-8459-151FE4FD1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record the information of each vehicle’s centroids and bounding boxes</a:t>
            </a:r>
          </a:p>
          <a:p>
            <a:endParaRPr lang="en-US" sz="2800" dirty="0"/>
          </a:p>
          <a:p>
            <a:r>
              <a:rPr lang="en-US" sz="2800" dirty="0"/>
              <a:t>Calculate distance using the coordinate of centroids of each frame </a:t>
            </a:r>
          </a:p>
          <a:p>
            <a:endParaRPr lang="en-US" sz="2800" dirty="0"/>
          </a:p>
          <a:p>
            <a:r>
              <a:rPr lang="en-US" sz="2800" dirty="0"/>
              <a:t>Calculate the speed by </a:t>
            </a:r>
            <a:r>
              <a:rPr lang="en-US" sz="2800" dirty="0" err="1"/>
              <a:t>deviding</a:t>
            </a:r>
            <a:r>
              <a:rPr lang="en-US" sz="2800" dirty="0"/>
              <a:t> the distance with time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962CD-3B64-422E-9498-7718EEDA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7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5B84-0DB7-48F1-B98C-3AE200A3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EE40-18EB-4DD6-8157-13238D79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Merge yolov8 with </a:t>
            </a:r>
            <a:r>
              <a:rPr lang="en-US" sz="2800" dirty="0" err="1"/>
              <a:t>deepsort</a:t>
            </a:r>
            <a:r>
              <a:rPr lang="en-US" sz="2800" dirty="0"/>
              <a:t> for tracking the object</a:t>
            </a:r>
          </a:p>
          <a:p>
            <a:r>
              <a:rPr lang="en-US" sz="2800" dirty="0"/>
              <a:t>Use pretrained yolov8 model for detecting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492F5-A22C-4D8F-BA4A-6B3E000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test_video">
            <a:hlinkClick r:id="" action="ppaction://media"/>
            <a:extLst>
              <a:ext uri="{FF2B5EF4-FFF2-40B4-BE49-F238E27FC236}">
                <a16:creationId xmlns:a16="http://schemas.microsoft.com/office/drawing/2014/main" id="{BC75563B-F21C-4A43-848B-59CF77B5C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5562" y="2438400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63E0-2F25-46A8-B740-45A09041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13D75-616D-4FA3-8D1E-2B97391F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47D954-CBB6-4DE9-ABBC-ED4C2C0C3F4B}"/>
              </a:ext>
            </a:extLst>
          </p:cNvPr>
          <p:cNvCxnSpPr/>
          <p:nvPr/>
        </p:nvCxnSpPr>
        <p:spPr>
          <a:xfrm>
            <a:off x="6858000" y="1371600"/>
            <a:ext cx="0" cy="3429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A09195-9806-46B5-9AA2-A58524CC07DC}"/>
              </a:ext>
            </a:extLst>
          </p:cNvPr>
          <p:cNvCxnSpPr>
            <a:cxnSpLocks/>
          </p:cNvCxnSpPr>
          <p:nvPr/>
        </p:nvCxnSpPr>
        <p:spPr>
          <a:xfrm flipH="1">
            <a:off x="5105400" y="1409700"/>
            <a:ext cx="1752600" cy="3429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1C594A-2F43-48CE-9281-5787755A26E3}"/>
              </a:ext>
            </a:extLst>
          </p:cNvPr>
          <p:cNvCxnSpPr>
            <a:cxnSpLocks/>
          </p:cNvCxnSpPr>
          <p:nvPr/>
        </p:nvCxnSpPr>
        <p:spPr>
          <a:xfrm flipH="1">
            <a:off x="2514600" y="1447800"/>
            <a:ext cx="4343400" cy="3352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420119-DB3F-4986-A503-74E645EA2003}"/>
              </a:ext>
            </a:extLst>
          </p:cNvPr>
          <p:cNvCxnSpPr/>
          <p:nvPr/>
        </p:nvCxnSpPr>
        <p:spPr>
          <a:xfrm>
            <a:off x="5181600" y="4800600"/>
            <a:ext cx="1600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CB9A5D-9B84-40FE-82B3-C68BA94644EF}"/>
              </a:ext>
            </a:extLst>
          </p:cNvPr>
          <p:cNvCxnSpPr>
            <a:cxnSpLocks/>
          </p:cNvCxnSpPr>
          <p:nvPr/>
        </p:nvCxnSpPr>
        <p:spPr>
          <a:xfrm>
            <a:off x="2552700" y="4800600"/>
            <a:ext cx="2400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B02D7E3D-853A-450B-A17C-EF5F5B2A5A1A}"/>
              </a:ext>
            </a:extLst>
          </p:cNvPr>
          <p:cNvSpPr/>
          <p:nvPr/>
        </p:nvSpPr>
        <p:spPr>
          <a:xfrm rot="18984016">
            <a:off x="5791200" y="2286000"/>
            <a:ext cx="228600" cy="6858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9D6D84D2-D78A-4095-8045-931AF151B1DA}"/>
              </a:ext>
            </a:extLst>
          </p:cNvPr>
          <p:cNvSpPr/>
          <p:nvPr/>
        </p:nvSpPr>
        <p:spPr>
          <a:xfrm rot="18984016">
            <a:off x="6273980" y="2034767"/>
            <a:ext cx="215529" cy="11548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CE0EF-9916-4F84-A07E-018991B5EC78}"/>
              </a:ext>
            </a:extLst>
          </p:cNvPr>
          <p:cNvSpPr txBox="1"/>
          <p:nvPr/>
        </p:nvSpPr>
        <p:spPr>
          <a:xfrm>
            <a:off x="5805643" y="479408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1F260-4CCB-45AC-B1F8-3A377C77C9F2}"/>
              </a:ext>
            </a:extLst>
          </p:cNvPr>
          <p:cNvSpPr txBox="1"/>
          <p:nvPr/>
        </p:nvSpPr>
        <p:spPr>
          <a:xfrm>
            <a:off x="3574965" y="479160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B5485D-DEB0-4E25-B9D5-ED3CEBECB149}"/>
              </a:ext>
            </a:extLst>
          </p:cNvPr>
          <p:cNvSpPr txBox="1"/>
          <p:nvPr/>
        </p:nvSpPr>
        <p:spPr>
          <a:xfrm>
            <a:off x="5410198" y="272061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969DE0-3E13-423C-940D-042CD1061AD6}"/>
              </a:ext>
            </a:extLst>
          </p:cNvPr>
          <p:cNvSpPr txBox="1"/>
          <p:nvPr/>
        </p:nvSpPr>
        <p:spPr>
          <a:xfrm>
            <a:off x="6165841" y="28383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dirty="0"/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F6571C-B6D4-4D8B-8470-4D07D5C57D01}"/>
              </a:ext>
            </a:extLst>
          </p:cNvPr>
          <p:cNvCxnSpPr>
            <a:cxnSpLocks/>
          </p:cNvCxnSpPr>
          <p:nvPr/>
        </p:nvCxnSpPr>
        <p:spPr>
          <a:xfrm flipV="1">
            <a:off x="7162800" y="1600201"/>
            <a:ext cx="0" cy="31914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8B6BAD-CF47-4E03-B247-39113AC5FD7C}"/>
              </a:ext>
            </a:extLst>
          </p:cNvPr>
          <p:cNvSpPr txBox="1"/>
          <p:nvPr/>
        </p:nvSpPr>
        <p:spPr>
          <a:xfrm>
            <a:off x="7163181" y="3059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27EB288-857A-4CA3-A71C-B1F722DD0A7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066800"/>
            <a:ext cx="8229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4B007E-03A6-43AB-8923-7E68C9EE712E}"/>
              </a:ext>
            </a:extLst>
          </p:cNvPr>
          <p:cNvSpPr txBox="1"/>
          <p:nvPr/>
        </p:nvSpPr>
        <p:spPr>
          <a:xfrm>
            <a:off x="6933997" y="1098677"/>
            <a:ext cx="91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1353387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BA933-8341-43B7-B26E-EE3BCF51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0FBB21-E0B8-4BF9-8472-8CB37608C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295400"/>
            <a:ext cx="4267200" cy="23796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2E12C-B4EA-4EB1-BA8B-2476CDE0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26FC5-038D-4324-85B6-0CCE4DD4E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832617"/>
            <a:ext cx="4572000" cy="24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5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97EF-6655-4DEA-834D-1FB803F2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C7CA1-FD51-4E7E-B336-58FA2C951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200"/>
            <a:ext cx="7698730" cy="251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47617-7AA9-48F7-833C-3330B56C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58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ustom 2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17434</TotalTime>
  <Words>687</Words>
  <Application>Microsoft Office PowerPoint</Application>
  <PresentationFormat>On-screen Show (4:3)</PresentationFormat>
  <Paragraphs>170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Wingdings</vt:lpstr>
      <vt:lpstr>Wingdings 2</vt:lpstr>
      <vt:lpstr>Wingdings 3</vt:lpstr>
      <vt:lpstr>Module</vt:lpstr>
      <vt:lpstr>Speed Measurement of Front Vehicle Using Video</vt:lpstr>
      <vt:lpstr>Progress</vt:lpstr>
      <vt:lpstr>Progress</vt:lpstr>
      <vt:lpstr>Progress</vt:lpstr>
      <vt:lpstr>Progress</vt:lpstr>
      <vt:lpstr>Progress</vt:lpstr>
      <vt:lpstr>PowerPoint Presentation</vt:lpstr>
      <vt:lpstr>PowerPoint Presentation</vt:lpstr>
      <vt:lpstr>PowerPoint Presentation</vt:lpstr>
      <vt:lpstr>Progress</vt:lpstr>
      <vt:lpstr>Progress</vt:lpstr>
      <vt:lpstr>Progress</vt:lpstr>
      <vt:lpstr>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Segregation of Foreground and Background from Video Source</dc:title>
  <dc:subject/>
  <dc:creator>Sakib &amp; Nipa</dc:creator>
  <cp:keywords/>
  <dc:description/>
  <cp:lastModifiedBy>User</cp:lastModifiedBy>
  <cp:revision>113</cp:revision>
  <dcterms:created xsi:type="dcterms:W3CDTF">2017-02-25T17:24:22Z</dcterms:created>
  <dcterms:modified xsi:type="dcterms:W3CDTF">2024-02-23T18:44:15Z</dcterms:modified>
  <cp:category/>
</cp:coreProperties>
</file>